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5" r:id="rId5"/>
    <p:sldId id="258" r:id="rId6"/>
    <p:sldId id="259" r:id="rId7"/>
    <p:sldId id="269" r:id="rId8"/>
    <p:sldId id="270" r:id="rId9"/>
    <p:sldId id="271" r:id="rId10"/>
    <p:sldId id="272" r:id="rId11"/>
    <p:sldId id="273"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E3D34-E93A-41DB-84EA-47B3878367E4}" v="26" dt="2024-05-31T14:59:05.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738" autoAdjust="0"/>
  </p:normalViewPr>
  <p:slideViewPr>
    <p:cSldViewPr snapToGrid="0">
      <p:cViewPr varScale="1">
        <p:scale>
          <a:sx n="55" d="100"/>
          <a:sy n="55" d="100"/>
        </p:scale>
        <p:origin x="304" y="32"/>
      </p:cViewPr>
      <p:guideLst/>
    </p:cSldViewPr>
  </p:slideViewPr>
  <p:notesTextViewPr>
    <p:cViewPr>
      <p:scale>
        <a:sx n="1" d="1"/>
        <a:sy n="1" d="1"/>
      </p:scale>
      <p:origin x="0" y="0"/>
    </p:cViewPr>
  </p:notesTextViewPr>
  <p:notesViewPr>
    <p:cSldViewPr snapToGrid="0">
      <p:cViewPr varScale="1">
        <p:scale>
          <a:sx n="50" d="100"/>
          <a:sy n="50" d="100"/>
        </p:scale>
        <p:origin x="286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16EEE-D993-4FDF-BB6B-EDD93861AB56}"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12A6B-5330-475B-8DAD-D0FBF4AF77A1}" type="slidenum">
              <a:rPr lang="en-US" smtClean="0"/>
              <a:t>‹#›</a:t>
            </a:fld>
            <a:endParaRPr lang="en-US"/>
          </a:p>
        </p:txBody>
      </p:sp>
    </p:spTree>
    <p:extLst>
      <p:ext uri="{BB962C8B-B14F-4D97-AF65-F5344CB8AC3E}">
        <p14:creationId xmlns:p14="http://schemas.microsoft.com/office/powerpoint/2010/main" val="382436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512A6B-5330-475B-8DAD-D0FBF4AF77A1}" type="slidenum">
              <a:rPr lang="en-US" smtClean="0"/>
              <a:t>2</a:t>
            </a:fld>
            <a:endParaRPr lang="en-US"/>
          </a:p>
        </p:txBody>
      </p:sp>
    </p:spTree>
    <p:extLst>
      <p:ext uri="{BB962C8B-B14F-4D97-AF65-F5344CB8AC3E}">
        <p14:creationId xmlns:p14="http://schemas.microsoft.com/office/powerpoint/2010/main" val="113171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512A6B-5330-475B-8DAD-D0FBF4AF77A1}" type="slidenum">
              <a:rPr lang="en-US" smtClean="0"/>
              <a:t>4</a:t>
            </a:fld>
            <a:endParaRPr lang="en-US"/>
          </a:p>
        </p:txBody>
      </p:sp>
    </p:spTree>
    <p:extLst>
      <p:ext uri="{BB962C8B-B14F-4D97-AF65-F5344CB8AC3E}">
        <p14:creationId xmlns:p14="http://schemas.microsoft.com/office/powerpoint/2010/main" val="106696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512A6B-5330-475B-8DAD-D0FBF4AF77A1}" type="slidenum">
              <a:rPr lang="en-US" smtClean="0"/>
              <a:t>6</a:t>
            </a:fld>
            <a:endParaRPr lang="en-US"/>
          </a:p>
        </p:txBody>
      </p:sp>
    </p:spTree>
    <p:extLst>
      <p:ext uri="{BB962C8B-B14F-4D97-AF65-F5344CB8AC3E}">
        <p14:creationId xmlns:p14="http://schemas.microsoft.com/office/powerpoint/2010/main" val="355653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512A6B-5330-475B-8DAD-D0FBF4AF77A1}" type="slidenum">
              <a:rPr lang="en-US" smtClean="0"/>
              <a:t>8</a:t>
            </a:fld>
            <a:endParaRPr lang="en-US"/>
          </a:p>
        </p:txBody>
      </p:sp>
    </p:spTree>
    <p:extLst>
      <p:ext uri="{BB962C8B-B14F-4D97-AF65-F5344CB8AC3E}">
        <p14:creationId xmlns:p14="http://schemas.microsoft.com/office/powerpoint/2010/main" val="374007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AA14-6091-4FE5-94D5-45618C0DBC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21C89-C5A9-442C-A4F1-C00E737039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48CFC3-178D-482A-9627-085C68016AD0}"/>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5" name="Footer Placeholder 4">
            <a:extLst>
              <a:ext uri="{FF2B5EF4-FFF2-40B4-BE49-F238E27FC236}">
                <a16:creationId xmlns:a16="http://schemas.microsoft.com/office/drawing/2014/main" id="{7978BBFF-F4B9-42B8-8669-F7081D942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A80B3-DA17-47C7-9600-5BBEE816186C}"/>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311841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86D1-C5BE-4C57-97A3-39CA9B46C9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D7D896-059F-4195-894D-FE53E5725C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13CE0-4276-4688-BFF2-AB7A85A23DA9}"/>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5" name="Footer Placeholder 4">
            <a:extLst>
              <a:ext uri="{FF2B5EF4-FFF2-40B4-BE49-F238E27FC236}">
                <a16:creationId xmlns:a16="http://schemas.microsoft.com/office/drawing/2014/main" id="{FC6777B3-1F05-47C0-B0CA-C61A0400C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A0651-D1D3-46AA-BDBB-997AD6E1569A}"/>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298243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37488-3CFA-4070-967F-552AE5A799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9EBA2D-FD1E-4571-9ED6-C1C53AC209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2BF07-B28E-4795-A473-A94F9FEF7785}"/>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5" name="Footer Placeholder 4">
            <a:extLst>
              <a:ext uri="{FF2B5EF4-FFF2-40B4-BE49-F238E27FC236}">
                <a16:creationId xmlns:a16="http://schemas.microsoft.com/office/drawing/2014/main" id="{FC334F9C-D10C-4682-AB34-EB50A91B4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87D0E-D3FA-4D6C-B91E-B8230DF0723E}"/>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376047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7550-FD08-418E-A779-2E766C280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6EDBC7-F874-4637-BDA6-470110CE54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F82B5-7BC7-4656-8C57-226AD1A5B180}"/>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5" name="Footer Placeholder 4">
            <a:extLst>
              <a:ext uri="{FF2B5EF4-FFF2-40B4-BE49-F238E27FC236}">
                <a16:creationId xmlns:a16="http://schemas.microsoft.com/office/drawing/2014/main" id="{251D074D-ED34-4164-A001-4F514EA4B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6822E-DE87-4D3A-ADE3-7B4204C8A202}"/>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149675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3299-04A0-42F6-BF0C-22CF34C6D7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EA2826-55DE-4013-A219-D68AB0A09E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EF4B3-3584-4EE2-937E-350D39FAA12A}"/>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5" name="Footer Placeholder 4">
            <a:extLst>
              <a:ext uri="{FF2B5EF4-FFF2-40B4-BE49-F238E27FC236}">
                <a16:creationId xmlns:a16="http://schemas.microsoft.com/office/drawing/2014/main" id="{12CE29CF-9E33-446F-B876-2E52ABFE0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960CA-B531-4A55-808F-3C9E59A0A38E}"/>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156892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18D6-E5F3-41C0-A8F2-C540345A77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08F848-134F-49E5-96DF-E260B484CE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A905E9-CFF0-4122-97A3-EE950C1926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DE4778-4A87-4533-82CB-B3C4F8189FA1}"/>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6" name="Footer Placeholder 5">
            <a:extLst>
              <a:ext uri="{FF2B5EF4-FFF2-40B4-BE49-F238E27FC236}">
                <a16:creationId xmlns:a16="http://schemas.microsoft.com/office/drawing/2014/main" id="{62819E71-9E6C-4655-ABD6-B1FB1DABB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CBC79-CC13-496B-9FD8-36B926C61748}"/>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61342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BB90-1389-4621-8C2F-47FE875D74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DE5534-64F5-418C-8918-7DC85C4170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D8966-EAD2-42B6-B9DA-59D0F834BE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234CBF-4F97-4FFF-8A87-12EF5AF62D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830B30-170B-4DFC-8222-E93AAAA4AD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B9D10-600B-4F53-B816-ED8A5D139FF7}"/>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8" name="Footer Placeholder 7">
            <a:extLst>
              <a:ext uri="{FF2B5EF4-FFF2-40B4-BE49-F238E27FC236}">
                <a16:creationId xmlns:a16="http://schemas.microsoft.com/office/drawing/2014/main" id="{6EADA83F-B717-484D-8AE9-7475E156B7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9A27A8-5A12-45BA-9877-0A3616D00CB2}"/>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197333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C684-9FBA-442F-9E76-557EB1B7F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4E38E0-DA55-4E17-9156-8F22FD28A1DB}"/>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4" name="Footer Placeholder 3">
            <a:extLst>
              <a:ext uri="{FF2B5EF4-FFF2-40B4-BE49-F238E27FC236}">
                <a16:creationId xmlns:a16="http://schemas.microsoft.com/office/drawing/2014/main" id="{8B131E35-8508-47BC-920C-DC5948DF5A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199955-2B71-4C50-A323-DC6518097ECD}"/>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205647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8FA4EE-3CD8-4823-ACF3-DC3C9E207E3A}"/>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3" name="Footer Placeholder 2">
            <a:extLst>
              <a:ext uri="{FF2B5EF4-FFF2-40B4-BE49-F238E27FC236}">
                <a16:creationId xmlns:a16="http://schemas.microsoft.com/office/drawing/2014/main" id="{982F70D1-78BF-4F9E-8F83-695D4882CE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654EF1-EFCF-40D3-B44B-7D9A1739CDAA}"/>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322706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B362A-D897-4E1C-85E4-33A2E66F8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65CCAE-1DB1-49BF-9FA5-90FB13701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A241A2-A13A-448B-ABDA-31AFFA0EF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728B1-E70E-4E29-88FC-43FBFF8CCF31}"/>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6" name="Footer Placeholder 5">
            <a:extLst>
              <a:ext uri="{FF2B5EF4-FFF2-40B4-BE49-F238E27FC236}">
                <a16:creationId xmlns:a16="http://schemas.microsoft.com/office/drawing/2014/main" id="{72BF648F-A62E-4B92-85EA-7A2320780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F7DC1-DF39-44C8-865A-8A7E1A98944C}"/>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117926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BA01-C806-4D5F-8A20-7A6B445C2E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AD218D-B157-47CD-A466-D0157E8091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7A127E-2B05-4B8F-8EED-AB99506EB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0E6EA-C420-4B1C-9B62-2932C596E621}"/>
              </a:ext>
            </a:extLst>
          </p:cNvPr>
          <p:cNvSpPr>
            <a:spLocks noGrp="1"/>
          </p:cNvSpPr>
          <p:nvPr>
            <p:ph type="dt" sz="half" idx="10"/>
          </p:nvPr>
        </p:nvSpPr>
        <p:spPr/>
        <p:txBody>
          <a:bodyPr/>
          <a:lstStyle/>
          <a:p>
            <a:fld id="{F11FC808-1763-4360-B8C4-9CA60A0362D1}" type="datetimeFigureOut">
              <a:rPr lang="en-US" smtClean="0"/>
              <a:t>5/31/2024</a:t>
            </a:fld>
            <a:endParaRPr lang="en-US"/>
          </a:p>
        </p:txBody>
      </p:sp>
      <p:sp>
        <p:nvSpPr>
          <p:cNvPr id="6" name="Footer Placeholder 5">
            <a:extLst>
              <a:ext uri="{FF2B5EF4-FFF2-40B4-BE49-F238E27FC236}">
                <a16:creationId xmlns:a16="http://schemas.microsoft.com/office/drawing/2014/main" id="{0D24F6D2-D495-4EA3-A6BD-7A80CEB39C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43843-F191-42C7-A296-1BED436EFD44}"/>
              </a:ext>
            </a:extLst>
          </p:cNvPr>
          <p:cNvSpPr>
            <a:spLocks noGrp="1"/>
          </p:cNvSpPr>
          <p:nvPr>
            <p:ph type="sldNum" sz="quarter" idx="12"/>
          </p:nvPr>
        </p:nvSpPr>
        <p:spPr/>
        <p:txBody>
          <a:bodyPr/>
          <a:lstStyle/>
          <a:p>
            <a:fld id="{42D624BE-CB80-48D6-A3EF-443CE2EAA9CA}" type="slidenum">
              <a:rPr lang="en-US" smtClean="0"/>
              <a:t>‹#›</a:t>
            </a:fld>
            <a:endParaRPr lang="en-US"/>
          </a:p>
        </p:txBody>
      </p:sp>
    </p:spTree>
    <p:extLst>
      <p:ext uri="{BB962C8B-B14F-4D97-AF65-F5344CB8AC3E}">
        <p14:creationId xmlns:p14="http://schemas.microsoft.com/office/powerpoint/2010/main" val="58440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70C369-D346-46FA-BAD6-38D99520F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A366C0-91DA-439D-9776-5F463CA026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7687B-F952-46D9-AC1C-E735193D0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FC808-1763-4360-B8C4-9CA60A0362D1}" type="datetimeFigureOut">
              <a:rPr lang="en-US" smtClean="0"/>
              <a:t>5/31/2024</a:t>
            </a:fld>
            <a:endParaRPr lang="en-US"/>
          </a:p>
        </p:txBody>
      </p:sp>
      <p:sp>
        <p:nvSpPr>
          <p:cNvPr id="5" name="Footer Placeholder 4">
            <a:extLst>
              <a:ext uri="{FF2B5EF4-FFF2-40B4-BE49-F238E27FC236}">
                <a16:creationId xmlns:a16="http://schemas.microsoft.com/office/drawing/2014/main" id="{42DDCC1D-65BF-42DC-9590-5D2D20A97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7D3AF6-1DAA-4A16-9B75-735A3761A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624BE-CB80-48D6-A3EF-443CE2EAA9CA}" type="slidenum">
              <a:rPr lang="en-US" smtClean="0"/>
              <a:t>‹#›</a:t>
            </a:fld>
            <a:endParaRPr lang="en-US"/>
          </a:p>
        </p:txBody>
      </p:sp>
    </p:spTree>
    <p:extLst>
      <p:ext uri="{BB962C8B-B14F-4D97-AF65-F5344CB8AC3E}">
        <p14:creationId xmlns:p14="http://schemas.microsoft.com/office/powerpoint/2010/main" val="1062222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bc.ca/radio/unreserved/meet-the-chef-who-learned-to-cook-with-seal-and-other-indigenous-foods-at-alaska-hospital-1.6330188%20(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alaskapublic.org/2021/10/01/alaska-native-medical-center-says-its-on-crisis-standards/"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toronto.citynews.ca/video/2022/02/03/black-entrepreneur-startup-progra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hlpPkDM20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vimeo.com/46985811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7_v3cSXXzm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fnuniv.ca/wp-content/uploads/FNUniv_Self_Guided_Tour.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wac.ca/about-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youtu.be/Znf-sKQyeB4"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ottawacitizen.com/news/local-news/native-womens-association-of-canada-introduces-new-national-headquarters-in-gatineau" TargetMode="External"/><Relationship Id="rId3" Type="http://schemas.openxmlformats.org/officeDocument/2006/relationships/hyperlink" Target="https://canada-architecture.org/the-likkle-but-talawa-community-little-jamaica-torontos-black-cultural-district-is-on-the-verge-of-disappearing-2/" TargetMode="External"/><Relationship Id="rId7" Type="http://schemas.openxmlformats.org/officeDocument/2006/relationships/hyperlink" Target="https://www.flickr.com/photos/daryl_mitchell/51560498562/" TargetMode="External"/><Relationship Id="rId2" Type="http://schemas.openxmlformats.org/officeDocument/2006/relationships/hyperlink" Target="https://alaskapublic.org/2021/10/01/alaska-native-medical-center-says-its-on-crisis-standards/" TargetMode="External"/><Relationship Id="rId1" Type="http://schemas.openxmlformats.org/officeDocument/2006/relationships/slideLayout" Target="../slideLayouts/slideLayout2.xml"/><Relationship Id="rId6" Type="http://schemas.openxmlformats.org/officeDocument/2006/relationships/hyperlink" Target="https://csalc.ca/town-hall-impact-legal-aid-cuts-racialized-communities-can/" TargetMode="External"/><Relationship Id="rId5" Type="http://schemas.openxmlformats.org/officeDocument/2006/relationships/hyperlink" Target="https://www.linkedin.com/company/nia-centre-for-the-arts/" TargetMode="External"/><Relationship Id="rId4" Type="http://schemas.openxmlformats.org/officeDocument/2006/relationships/hyperlink" Target="https://fr.wikipedia.org/wiki/Centre_de_sant%C3%A9_autochtone_Wabano#/media/Fichier:Wabano_Centre_-_Ottawa.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colorful pile of yarn turned into a yellow yarn light bulb">
            <a:extLst>
              <a:ext uri="{FF2B5EF4-FFF2-40B4-BE49-F238E27FC236}">
                <a16:creationId xmlns:a16="http://schemas.microsoft.com/office/drawing/2014/main" id="{A321C021-4C23-6CA8-0F02-EE6EB197850E}"/>
              </a:ext>
            </a:extLst>
          </p:cNvPr>
          <p:cNvPicPr>
            <a:picLocks noChangeAspect="1"/>
          </p:cNvPicPr>
          <p:nvPr/>
        </p:nvPicPr>
        <p:blipFill rotWithShape="1">
          <a:blip r:embed="rId2">
            <a:extLst>
              <a:ext uri="{28A0092B-C50C-407E-A947-70E740481C1C}">
                <a14:useLocalDpi xmlns:a14="http://schemas.microsoft.com/office/drawing/2010/main" val="0"/>
              </a:ext>
            </a:extLst>
          </a:blip>
          <a:srcRect t="13005" b="2725"/>
          <a:stretch/>
        </p:blipFill>
        <p:spPr>
          <a:xfrm>
            <a:off x="-1" y="10"/>
            <a:ext cx="12192001" cy="6857990"/>
          </a:xfrm>
          <a:prstGeom prst="rect">
            <a:avLst/>
          </a:prstGeom>
        </p:spPr>
      </p:pic>
      <p:sp>
        <p:nvSpPr>
          <p:cNvPr id="17" name="Rectangle 16">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9BD10-A359-ECC6-B388-C5458C261F2D}"/>
              </a:ext>
            </a:extLst>
          </p:cNvPr>
          <p:cNvSpPr>
            <a:spLocks noGrp="1"/>
          </p:cNvSpPr>
          <p:nvPr>
            <p:ph type="ctrTitle"/>
          </p:nvPr>
        </p:nvSpPr>
        <p:spPr>
          <a:xfrm>
            <a:off x="2276475" y="2247900"/>
            <a:ext cx="7581900" cy="2514600"/>
          </a:xfrm>
        </p:spPr>
        <p:txBody>
          <a:bodyPr vert="horz" lIns="91440" tIns="45720" rIns="91440" bIns="45720" rtlCol="0" anchor="ctr">
            <a:normAutofit/>
          </a:bodyPr>
          <a:lstStyle/>
          <a:p>
            <a:r>
              <a:rPr lang="en-US" sz="6600" dirty="0">
                <a:solidFill>
                  <a:schemeClr val="tx1">
                    <a:lumMod val="75000"/>
                    <a:lumOff val="25000"/>
                  </a:schemeClr>
                </a:solidFill>
              </a:rPr>
              <a:t>Innovative Institutions</a:t>
            </a:r>
          </a:p>
        </p:txBody>
      </p:sp>
    </p:spTree>
    <p:extLst>
      <p:ext uri="{BB962C8B-B14F-4D97-AF65-F5344CB8AC3E}">
        <p14:creationId xmlns:p14="http://schemas.microsoft.com/office/powerpoint/2010/main" val="251347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3A39F-2499-410D-9023-D8A0A4C6BF98}"/>
              </a:ext>
            </a:extLst>
          </p:cNvPr>
          <p:cNvSpPr>
            <a:spLocks noGrp="1"/>
          </p:cNvSpPr>
          <p:nvPr>
            <p:ph type="title"/>
          </p:nvPr>
        </p:nvSpPr>
        <p:spPr>
          <a:xfrm>
            <a:off x="836679" y="723898"/>
            <a:ext cx="6002110" cy="1495425"/>
          </a:xfrm>
        </p:spPr>
        <p:txBody>
          <a:bodyPr>
            <a:normAutofit/>
          </a:bodyPr>
          <a:lstStyle/>
          <a:p>
            <a:r>
              <a:rPr lang="en-US" sz="3200" dirty="0"/>
              <a:t>Example 1</a:t>
            </a:r>
            <a:br>
              <a:rPr lang="en-US" sz="4000" dirty="0"/>
            </a:br>
            <a:r>
              <a:rPr lang="en-US" sz="6000" b="1" dirty="0"/>
              <a:t>HEALTHCARE</a:t>
            </a:r>
            <a:endParaRPr lang="en-US" sz="4000" b="1" dirty="0"/>
          </a:p>
        </p:txBody>
      </p:sp>
      <p:sp>
        <p:nvSpPr>
          <p:cNvPr id="3" name="Content Placeholder 2">
            <a:extLst>
              <a:ext uri="{FF2B5EF4-FFF2-40B4-BE49-F238E27FC236}">
                <a16:creationId xmlns:a16="http://schemas.microsoft.com/office/drawing/2014/main" id="{D8C1555E-0E0F-48FE-B60E-AD4A6586EE26}"/>
              </a:ext>
            </a:extLst>
          </p:cNvPr>
          <p:cNvSpPr>
            <a:spLocks noGrp="1"/>
          </p:cNvSpPr>
          <p:nvPr>
            <p:ph idx="1"/>
          </p:nvPr>
        </p:nvSpPr>
        <p:spPr>
          <a:xfrm>
            <a:off x="836680" y="2405067"/>
            <a:ext cx="6002110" cy="3729034"/>
          </a:xfrm>
        </p:spPr>
        <p:txBody>
          <a:bodyPr>
            <a:normAutofit/>
          </a:bodyPr>
          <a:lstStyle/>
          <a:p>
            <a:r>
              <a:rPr lang="en-US" sz="1700" dirty="0"/>
              <a:t>Alaska Native Medical Centre – run by the largest tribal health organization in the country</a:t>
            </a:r>
          </a:p>
          <a:p>
            <a:r>
              <a:rPr lang="en-US" sz="1700" dirty="0"/>
              <a:t>Recognizing that many of their Indigenous (</a:t>
            </a:r>
            <a:r>
              <a:rPr lang="en-US" sz="1700" dirty="0" err="1"/>
              <a:t>Aluet</a:t>
            </a:r>
            <a:r>
              <a:rPr lang="en-US" sz="1700" dirty="0"/>
              <a:t>, Tlingit, etc.) patients were far from home, the </a:t>
            </a:r>
            <a:r>
              <a:rPr lang="en-US" sz="1700" dirty="0" err="1"/>
              <a:t>centre</a:t>
            </a:r>
            <a:r>
              <a:rPr lang="en-US" sz="1700" dirty="0"/>
              <a:t> and its main chef decided to offer a food menu that was reflective of their patients’ home culture and their comfort food</a:t>
            </a:r>
          </a:p>
          <a:p>
            <a:r>
              <a:rPr lang="en-US" sz="1700" dirty="0"/>
              <a:t>Created Traditional Native Food Initiative that allows people to donate wild game, seal, fish, etc.</a:t>
            </a:r>
          </a:p>
          <a:p>
            <a:r>
              <a:rPr lang="en-US" sz="1700" dirty="0"/>
              <a:t>Similar programs exist in Canada in Sioux Lookout and Yukon</a:t>
            </a:r>
          </a:p>
          <a:p>
            <a:r>
              <a:rPr lang="en-US" sz="1700" u="sng" dirty="0">
                <a:effectLst/>
                <a:latin typeface="Calibri" panose="020F0502020204030204" pitchFamily="34" charset="0"/>
                <a:ea typeface="Calibri" panose="020F0502020204030204" pitchFamily="34" charset="0"/>
                <a:cs typeface="Times New Roman" panose="02020603050405020304" pitchFamily="18" charset="0"/>
                <a:hlinkClick r:id="rId3"/>
              </a:rPr>
              <a:t>https://www.cbc.ca/radio/unreserved/meet-the-chef-who-learned-to-cook-with-seal-and-other-indigenous-foods-at-alaska-hospital-1.6330188 (30</a:t>
            </a:r>
            <a:r>
              <a:rPr lang="en-US" sz="1700" u="sng" dirty="0">
                <a:effectLst/>
                <a:latin typeface="Calibri" panose="020F0502020204030204" pitchFamily="34" charset="0"/>
                <a:ea typeface="Calibri" panose="020F0502020204030204" pitchFamily="34" charset="0"/>
                <a:cs typeface="Times New Roman" panose="02020603050405020304" pitchFamily="18" charset="0"/>
              </a:rPr>
              <a:t> min. mark)</a:t>
            </a:r>
            <a:endParaRPr lang="en-US" sz="1700" dirty="0"/>
          </a:p>
          <a:p>
            <a:endParaRPr lang="en-US" sz="1700" dirty="0"/>
          </a:p>
        </p:txBody>
      </p:sp>
      <p:pic>
        <p:nvPicPr>
          <p:cNvPr id="22" name="Picture 21">
            <a:extLst>
              <a:ext uri="{FF2B5EF4-FFF2-40B4-BE49-F238E27FC236}">
                <a16:creationId xmlns:a16="http://schemas.microsoft.com/office/drawing/2014/main" id="{BED0BD5E-01E1-FA9D-0FAB-5B69869D469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5065" r="29982" b="-1"/>
          <a:stretch/>
        </p:blipFill>
        <p:spPr>
          <a:xfrm>
            <a:off x="7199440" y="10"/>
            <a:ext cx="4992560" cy="6857990"/>
          </a:xfrm>
          <a:prstGeom prst="rect">
            <a:avLst/>
          </a:prstGeom>
          <a:effectLst/>
        </p:spPr>
      </p:pic>
    </p:spTree>
    <p:extLst>
      <p:ext uri="{BB962C8B-B14F-4D97-AF65-F5344CB8AC3E}">
        <p14:creationId xmlns:p14="http://schemas.microsoft.com/office/powerpoint/2010/main" val="335685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mural on a building&#10;&#10;Description automatically generated">
            <a:extLst>
              <a:ext uri="{FF2B5EF4-FFF2-40B4-BE49-F238E27FC236}">
                <a16:creationId xmlns:a16="http://schemas.microsoft.com/office/drawing/2014/main" id="{3B591C54-03FF-55BF-C2E4-0F725E32D035}"/>
              </a:ext>
            </a:extLst>
          </p:cNvPr>
          <p:cNvPicPr>
            <a:picLocks noChangeAspect="1"/>
          </p:cNvPicPr>
          <p:nvPr/>
        </p:nvPicPr>
        <p:blipFill rotWithShape="1">
          <a:blip r:embed="rId2">
            <a:extLst>
              <a:ext uri="{28A0092B-C50C-407E-A947-70E740481C1C}">
                <a14:useLocalDpi xmlns:a14="http://schemas.microsoft.com/office/drawing/2010/main" val="0"/>
              </a:ext>
            </a:extLst>
          </a:blip>
          <a:srcRect r="40833"/>
          <a:stretch/>
        </p:blipFill>
        <p:spPr>
          <a:xfrm>
            <a:off x="-1" y="-2"/>
            <a:ext cx="5410198" cy="6858002"/>
          </a:xfrm>
          <a:prstGeom prst="rect">
            <a:avLst/>
          </a:prstGeom>
        </p:spPr>
      </p:pic>
      <p:sp useBgFill="1">
        <p:nvSpPr>
          <p:cNvPr id="34" name="Rectangle 3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4F498-5661-442D-8F15-ACCC6AC7ED29}"/>
              </a:ext>
            </a:extLst>
          </p:cNvPr>
          <p:cNvSpPr>
            <a:spLocks noGrp="1"/>
          </p:cNvSpPr>
          <p:nvPr>
            <p:ph type="title"/>
          </p:nvPr>
        </p:nvSpPr>
        <p:spPr>
          <a:xfrm>
            <a:off x="6115317" y="405685"/>
            <a:ext cx="5464968" cy="1559301"/>
          </a:xfrm>
        </p:spPr>
        <p:txBody>
          <a:bodyPr>
            <a:normAutofit/>
          </a:bodyPr>
          <a:lstStyle/>
          <a:p>
            <a:r>
              <a:rPr lang="en-US" sz="4000"/>
              <a:t>Example 2</a:t>
            </a:r>
            <a:br>
              <a:rPr lang="en-US" sz="4000"/>
            </a:br>
            <a:r>
              <a:rPr lang="en-US" sz="4000" b="1"/>
              <a:t>URBAN PLANNING</a:t>
            </a:r>
            <a:endParaRPr lang="en-US" sz="4000" b="1" dirty="0"/>
          </a:p>
        </p:txBody>
      </p:sp>
      <p:sp>
        <p:nvSpPr>
          <p:cNvPr id="3" name="Content Placeholder 2">
            <a:extLst>
              <a:ext uri="{FF2B5EF4-FFF2-40B4-BE49-F238E27FC236}">
                <a16:creationId xmlns:a16="http://schemas.microsoft.com/office/drawing/2014/main" id="{22228AD2-1576-4E34-BD38-A89D08DF60FF}"/>
              </a:ext>
            </a:extLst>
          </p:cNvPr>
          <p:cNvSpPr>
            <a:spLocks noGrp="1"/>
          </p:cNvSpPr>
          <p:nvPr>
            <p:ph idx="1"/>
          </p:nvPr>
        </p:nvSpPr>
        <p:spPr>
          <a:xfrm>
            <a:off x="6115317" y="2743200"/>
            <a:ext cx="5247340" cy="3496878"/>
          </a:xfrm>
        </p:spPr>
        <p:txBody>
          <a:bodyPr anchor="ctr">
            <a:normAutofit/>
          </a:bodyPr>
          <a:lstStyle/>
          <a:p>
            <a:r>
              <a:rPr lang="en-US" sz="1700" dirty="0"/>
              <a:t>In Toronto, the Black community is intervening in urban planning</a:t>
            </a:r>
          </a:p>
          <a:p>
            <a:r>
              <a:rPr lang="en-US" sz="1700" dirty="0"/>
              <a:t>Black Planning Now, Black Futures, Black </a:t>
            </a:r>
            <a:r>
              <a:rPr lang="en-US" sz="1700" dirty="0" err="1"/>
              <a:t>urbanismTO</a:t>
            </a:r>
            <a:r>
              <a:rPr lang="en-US" sz="1700" dirty="0"/>
              <a:t> are all speaking out about gentrification and forced resettlement of Black community members</a:t>
            </a:r>
          </a:p>
          <a:p>
            <a:r>
              <a:rPr lang="en-US" sz="1700" dirty="0"/>
              <a:t>BUTO, for instance, is working to help Black businesses own property in Toronto’s Little Jamaica </a:t>
            </a:r>
            <a:r>
              <a:rPr lang="en-US" sz="1700" dirty="0" err="1"/>
              <a:t>neighbourhood</a:t>
            </a:r>
            <a:endParaRPr lang="en-US" sz="1700" dirty="0"/>
          </a:p>
          <a:p>
            <a:r>
              <a:rPr lang="en-US" sz="1700" dirty="0" err="1"/>
              <a:t>Futurepreneur</a:t>
            </a:r>
            <a:r>
              <a:rPr lang="en-US" sz="1700" dirty="0"/>
              <a:t>: </a:t>
            </a:r>
            <a:r>
              <a:rPr lang="en-US" sz="1700" dirty="0">
                <a:hlinkClick r:id="rId3"/>
              </a:rPr>
              <a:t>https://toronto.citynews.ca/video/2022/02/03/black-entrepreneur-startup-program/</a:t>
            </a:r>
            <a:endParaRPr lang="en-US" sz="1700" dirty="0"/>
          </a:p>
          <a:p>
            <a:endParaRPr lang="en-US" sz="1700" dirty="0"/>
          </a:p>
        </p:txBody>
      </p:sp>
    </p:spTree>
    <p:extLst>
      <p:ext uri="{BB962C8B-B14F-4D97-AF65-F5344CB8AC3E}">
        <p14:creationId xmlns:p14="http://schemas.microsoft.com/office/powerpoint/2010/main" val="491655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3A39F-2499-410D-9023-D8A0A4C6BF98}"/>
              </a:ext>
            </a:extLst>
          </p:cNvPr>
          <p:cNvSpPr>
            <a:spLocks noGrp="1"/>
          </p:cNvSpPr>
          <p:nvPr>
            <p:ph type="title"/>
          </p:nvPr>
        </p:nvSpPr>
        <p:spPr>
          <a:xfrm>
            <a:off x="838200" y="728662"/>
            <a:ext cx="3785513" cy="1869395"/>
          </a:xfrm>
          <a:noFill/>
        </p:spPr>
        <p:txBody>
          <a:bodyPr vert="horz" lIns="91440" tIns="45720" rIns="91440" bIns="45720" rtlCol="0" anchor="b">
            <a:normAutofit/>
          </a:bodyPr>
          <a:lstStyle/>
          <a:p>
            <a:r>
              <a:rPr lang="en-US" sz="5200" dirty="0"/>
              <a:t>Example 3</a:t>
            </a:r>
            <a:br>
              <a:rPr lang="en-US" sz="5200" dirty="0"/>
            </a:br>
            <a:r>
              <a:rPr lang="en-US" sz="5200" b="1" dirty="0"/>
              <a:t>HEALTHCARE</a:t>
            </a:r>
          </a:p>
        </p:txBody>
      </p:sp>
      <p:sp>
        <p:nvSpPr>
          <p:cNvPr id="3" name="Content Placeholder 2">
            <a:extLst>
              <a:ext uri="{FF2B5EF4-FFF2-40B4-BE49-F238E27FC236}">
                <a16:creationId xmlns:a16="http://schemas.microsoft.com/office/drawing/2014/main" id="{D8C1555E-0E0F-48FE-B60E-AD4A6586EE26}"/>
              </a:ext>
            </a:extLst>
          </p:cNvPr>
          <p:cNvSpPr>
            <a:spLocks noGrp="1"/>
          </p:cNvSpPr>
          <p:nvPr>
            <p:ph idx="1"/>
          </p:nvPr>
        </p:nvSpPr>
        <p:spPr>
          <a:xfrm>
            <a:off x="838200" y="2743200"/>
            <a:ext cx="3785514" cy="3566333"/>
          </a:xfrm>
          <a:noFill/>
        </p:spPr>
        <p:txBody>
          <a:bodyPr vert="horz" lIns="91440" tIns="45720" rIns="91440" bIns="45720" rtlCol="0">
            <a:normAutofit/>
          </a:bodyPr>
          <a:lstStyle/>
          <a:p>
            <a:pPr marL="0" indent="0">
              <a:buNone/>
            </a:pPr>
            <a:r>
              <a:rPr lang="en-US" sz="2400" dirty="0" err="1"/>
              <a:t>Wabano</a:t>
            </a:r>
            <a:r>
              <a:rPr lang="en-US" sz="2400" dirty="0"/>
              <a:t> Centre: </a:t>
            </a:r>
            <a:r>
              <a:rPr lang="en-US" sz="2400" u="sng" dirty="0">
                <a:effectLst/>
                <a:hlinkClick r:id="rId3"/>
              </a:rPr>
              <a:t>https://www.youtube.com/watch?v=nhlpPkDM204</a:t>
            </a:r>
            <a:endParaRPr lang="en-US" sz="2400" dirty="0">
              <a:effectLst/>
            </a:endParaRPr>
          </a:p>
        </p:txBody>
      </p:sp>
      <p:pic>
        <p:nvPicPr>
          <p:cNvPr id="6" name="Picture 5" descr="A building with a curved staircase&#10;&#10;Description automatically generated">
            <a:extLst>
              <a:ext uri="{FF2B5EF4-FFF2-40B4-BE49-F238E27FC236}">
                <a16:creationId xmlns:a16="http://schemas.microsoft.com/office/drawing/2014/main" id="{E4EDDBCC-ECE3-6814-C85D-76B2E861AEAC}"/>
              </a:ext>
            </a:extLst>
          </p:cNvPr>
          <p:cNvPicPr>
            <a:picLocks noChangeAspect="1"/>
          </p:cNvPicPr>
          <p:nvPr/>
        </p:nvPicPr>
        <p:blipFill rotWithShape="1">
          <a:blip r:embed="rId4">
            <a:extLst>
              <a:ext uri="{28A0092B-C50C-407E-A947-70E740481C1C}">
                <a14:useLocalDpi xmlns:a14="http://schemas.microsoft.com/office/drawing/2010/main" val="0"/>
              </a:ext>
            </a:extLst>
          </a:blip>
          <a:srcRect l="15308" r="15307" b="-1"/>
          <a:stretch/>
        </p:blipFill>
        <p:spPr>
          <a:xfrm>
            <a:off x="5009505" y="10"/>
            <a:ext cx="7182495" cy="6857990"/>
          </a:xfrm>
          <a:prstGeom prst="rect">
            <a:avLst/>
          </a:prstGeom>
        </p:spPr>
      </p:pic>
    </p:spTree>
    <p:extLst>
      <p:ext uri="{BB962C8B-B14F-4D97-AF65-F5344CB8AC3E}">
        <p14:creationId xmlns:p14="http://schemas.microsoft.com/office/powerpoint/2010/main" val="151244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4F498-5661-442D-8F15-ACCC6AC7ED29}"/>
              </a:ext>
            </a:extLst>
          </p:cNvPr>
          <p:cNvSpPr>
            <a:spLocks noGrp="1"/>
          </p:cNvSpPr>
          <p:nvPr>
            <p:ph type="title"/>
          </p:nvPr>
        </p:nvSpPr>
        <p:spPr>
          <a:xfrm>
            <a:off x="6386286" y="615247"/>
            <a:ext cx="5802665" cy="1671569"/>
          </a:xfrm>
        </p:spPr>
        <p:txBody>
          <a:bodyPr>
            <a:normAutofit/>
          </a:bodyPr>
          <a:lstStyle/>
          <a:p>
            <a:r>
              <a:rPr lang="en-US" sz="4000" dirty="0"/>
              <a:t>Example 4</a:t>
            </a:r>
            <a:br>
              <a:rPr lang="en-US" sz="4000" dirty="0"/>
            </a:br>
            <a:r>
              <a:rPr lang="en-US" sz="4000" b="1" dirty="0"/>
              <a:t>ARTS</a:t>
            </a:r>
          </a:p>
        </p:txBody>
      </p:sp>
      <p:sp>
        <p:nvSpPr>
          <p:cNvPr id="3" name="Content Placeholder 2">
            <a:extLst>
              <a:ext uri="{FF2B5EF4-FFF2-40B4-BE49-F238E27FC236}">
                <a16:creationId xmlns:a16="http://schemas.microsoft.com/office/drawing/2014/main" id="{22228AD2-1576-4E34-BD38-A89D08DF60FF}"/>
              </a:ext>
            </a:extLst>
          </p:cNvPr>
          <p:cNvSpPr>
            <a:spLocks noGrp="1"/>
          </p:cNvSpPr>
          <p:nvPr>
            <p:ph idx="1"/>
          </p:nvPr>
        </p:nvSpPr>
        <p:spPr>
          <a:xfrm>
            <a:off x="6505143" y="2520315"/>
            <a:ext cx="5181508" cy="3722438"/>
          </a:xfrm>
        </p:spPr>
        <p:txBody>
          <a:bodyPr>
            <a:normAutofit/>
          </a:bodyPr>
          <a:lstStyle/>
          <a:p>
            <a:r>
              <a:rPr lang="en-US" sz="2000" dirty="0"/>
              <a:t>Nia Centre for the Arts is a Toronto-based not-for-profit organization that supports, showcases, and promotes arts from across the African diaspora</a:t>
            </a:r>
          </a:p>
          <a:p>
            <a:r>
              <a:rPr lang="en-US" sz="2000" dirty="0">
                <a:hlinkClick r:id="rId2"/>
              </a:rPr>
              <a:t>https://vimeo.com/469858119</a:t>
            </a:r>
            <a:r>
              <a:rPr lang="en-US" sz="2000" dirty="0"/>
              <a:t> (12min mark)</a:t>
            </a:r>
          </a:p>
        </p:txBody>
      </p:sp>
      <p:pic>
        <p:nvPicPr>
          <p:cNvPr id="5" name="Picture 4" descr="A group of people sitting on stools&#10;&#10;Description automatically generated">
            <a:extLst>
              <a:ext uri="{FF2B5EF4-FFF2-40B4-BE49-F238E27FC236}">
                <a16:creationId xmlns:a16="http://schemas.microsoft.com/office/drawing/2014/main" id="{8F496E42-024D-C85D-5445-AF5924DB021B}"/>
              </a:ext>
            </a:extLst>
          </p:cNvPr>
          <p:cNvPicPr>
            <a:picLocks noChangeAspect="1"/>
          </p:cNvPicPr>
          <p:nvPr/>
        </p:nvPicPr>
        <p:blipFill rotWithShape="1">
          <a:blip r:embed="rId3">
            <a:extLst>
              <a:ext uri="{28A0092B-C50C-407E-A947-70E740481C1C}">
                <a14:useLocalDpi xmlns:a14="http://schemas.microsoft.com/office/drawing/2010/main" val="0"/>
              </a:ext>
            </a:extLst>
          </a:blip>
          <a:srcRect l="35355" r="6217" b="-1"/>
          <a:stretch/>
        </p:blipFill>
        <p:spPr>
          <a:xfrm>
            <a:off x="-1" y="10"/>
            <a:ext cx="6002844" cy="6857990"/>
          </a:xfrm>
          <a:prstGeom prst="rect">
            <a:avLst/>
          </a:prstGeom>
          <a:effectLst/>
        </p:spPr>
      </p:pic>
    </p:spTree>
    <p:extLst>
      <p:ext uri="{BB962C8B-B14F-4D97-AF65-F5344CB8AC3E}">
        <p14:creationId xmlns:p14="http://schemas.microsoft.com/office/powerpoint/2010/main" val="274791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3A39F-2499-410D-9023-D8A0A4C6BF98}"/>
              </a:ext>
            </a:extLst>
          </p:cNvPr>
          <p:cNvSpPr>
            <a:spLocks noGrp="1"/>
          </p:cNvSpPr>
          <p:nvPr>
            <p:ph type="title"/>
          </p:nvPr>
        </p:nvSpPr>
        <p:spPr>
          <a:xfrm>
            <a:off x="836679" y="723898"/>
            <a:ext cx="6002110" cy="1495425"/>
          </a:xfrm>
        </p:spPr>
        <p:txBody>
          <a:bodyPr>
            <a:normAutofit/>
          </a:bodyPr>
          <a:lstStyle/>
          <a:p>
            <a:r>
              <a:rPr lang="en-US" sz="3200" dirty="0"/>
              <a:t>Example 5</a:t>
            </a:r>
            <a:br>
              <a:rPr lang="en-US" sz="4000" dirty="0"/>
            </a:br>
            <a:r>
              <a:rPr lang="en-US" sz="6000" b="1" dirty="0"/>
              <a:t>LAW</a:t>
            </a:r>
            <a:endParaRPr lang="en-US" sz="4000" b="1" dirty="0"/>
          </a:p>
        </p:txBody>
      </p:sp>
      <p:sp>
        <p:nvSpPr>
          <p:cNvPr id="3" name="Content Placeholder 2">
            <a:extLst>
              <a:ext uri="{FF2B5EF4-FFF2-40B4-BE49-F238E27FC236}">
                <a16:creationId xmlns:a16="http://schemas.microsoft.com/office/drawing/2014/main" id="{D8C1555E-0E0F-48FE-B60E-AD4A6586EE26}"/>
              </a:ext>
            </a:extLst>
          </p:cNvPr>
          <p:cNvSpPr>
            <a:spLocks noGrp="1"/>
          </p:cNvSpPr>
          <p:nvPr>
            <p:ph idx="1"/>
          </p:nvPr>
        </p:nvSpPr>
        <p:spPr>
          <a:xfrm>
            <a:off x="836680" y="2405067"/>
            <a:ext cx="4344920" cy="3729034"/>
          </a:xfrm>
        </p:spPr>
        <p:txBody>
          <a:bodyPr>
            <a:normAutofit fontScale="85000" lnSpcReduction="10000"/>
          </a:bodyPr>
          <a:lstStyle/>
          <a:p>
            <a:r>
              <a:rPr lang="en-US" sz="1700" spc="25" dirty="0">
                <a:effectLst/>
                <a:ea typeface="Calibri" panose="020F0502020204030204" pitchFamily="34" charset="0"/>
                <a:cs typeface="Times New Roman" panose="02020603050405020304" pitchFamily="18" charset="0"/>
              </a:rPr>
              <a:t>The Chinese and Southeast Asian Legal Clinic (CSALC) is a community based legal clinic funded by Legal Aid Ontario which provides free legal services to low income, non-English speaking clients from the Chinese, Vietnamese, Laotian and Cambodian communities in Ontario. … </a:t>
            </a:r>
          </a:p>
          <a:p>
            <a:r>
              <a:rPr lang="en-US" sz="1700" spc="25" dirty="0">
                <a:effectLst/>
                <a:ea typeface="Calibri" panose="020F0502020204030204" pitchFamily="34" charset="0"/>
                <a:cs typeface="Times New Roman" panose="02020603050405020304" pitchFamily="18" charset="0"/>
              </a:rPr>
              <a:t>In addition to providing direct legal services, we empower the communities we serve through public legal education. </a:t>
            </a:r>
          </a:p>
          <a:p>
            <a:r>
              <a:rPr lang="en-US" sz="1700" spc="25" dirty="0">
                <a:effectLst/>
                <a:ea typeface="Calibri" panose="020F0502020204030204" pitchFamily="34" charset="0"/>
                <a:cs typeface="Times New Roman" panose="02020603050405020304" pitchFamily="18" charset="0"/>
              </a:rPr>
              <a:t>Advocating for law reform is another priority of our Clinic. Our Clinic has been involved in test case litigation, organizing grassroots campaigns, and making numerous submissions to all levels of government and to international human rights bodies to advance the rights of our clients and the broader communities of disadvantaged groups.</a:t>
            </a:r>
          </a:p>
          <a:p>
            <a:r>
              <a:rPr lang="en-US" sz="1700" dirty="0">
                <a:hlinkClick r:id="rId3"/>
              </a:rPr>
              <a:t>https://www.youtube.com/watch?v=7_v3cSXXzmw</a:t>
            </a:r>
            <a:endParaRPr lang="en-US" sz="1700" dirty="0"/>
          </a:p>
        </p:txBody>
      </p:sp>
      <p:pic>
        <p:nvPicPr>
          <p:cNvPr id="5" name="Picture 4">
            <a:extLst>
              <a:ext uri="{FF2B5EF4-FFF2-40B4-BE49-F238E27FC236}">
                <a16:creationId xmlns:a16="http://schemas.microsoft.com/office/drawing/2014/main" id="{992E507F-109E-1B2E-E1B4-68E3CC6F961B}"/>
              </a:ext>
            </a:extLst>
          </p:cNvPr>
          <p:cNvPicPr>
            <a:picLocks noChangeAspect="1"/>
          </p:cNvPicPr>
          <p:nvPr/>
        </p:nvPicPr>
        <p:blipFill rotWithShape="1">
          <a:blip r:embed="rId4"/>
          <a:srcRect l="23613" r="31338"/>
          <a:stretch/>
        </p:blipFill>
        <p:spPr>
          <a:xfrm>
            <a:off x="5353294" y="0"/>
            <a:ext cx="6835657" cy="6858000"/>
          </a:xfrm>
          <a:prstGeom prst="rect">
            <a:avLst/>
          </a:prstGeom>
        </p:spPr>
      </p:pic>
    </p:spTree>
    <p:extLst>
      <p:ext uri="{BB962C8B-B14F-4D97-AF65-F5344CB8AC3E}">
        <p14:creationId xmlns:p14="http://schemas.microsoft.com/office/powerpoint/2010/main" val="27908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4F498-5661-442D-8F15-ACCC6AC7ED29}"/>
              </a:ext>
            </a:extLst>
          </p:cNvPr>
          <p:cNvSpPr>
            <a:spLocks noGrp="1"/>
          </p:cNvSpPr>
          <p:nvPr>
            <p:ph type="title"/>
          </p:nvPr>
        </p:nvSpPr>
        <p:spPr>
          <a:xfrm>
            <a:off x="7317570" y="490591"/>
            <a:ext cx="3807187" cy="2228074"/>
          </a:xfrm>
        </p:spPr>
        <p:txBody>
          <a:bodyPr>
            <a:normAutofit/>
          </a:bodyPr>
          <a:lstStyle/>
          <a:p>
            <a:r>
              <a:rPr lang="en-US" sz="4000" dirty="0"/>
              <a:t>Example 6</a:t>
            </a:r>
            <a:br>
              <a:rPr lang="en-US" sz="4000" dirty="0"/>
            </a:br>
            <a:r>
              <a:rPr lang="en-US" sz="4000" b="1" dirty="0"/>
              <a:t>EDUCATION</a:t>
            </a:r>
          </a:p>
        </p:txBody>
      </p:sp>
      <p:sp>
        <p:nvSpPr>
          <p:cNvPr id="3" name="Content Placeholder 2">
            <a:extLst>
              <a:ext uri="{FF2B5EF4-FFF2-40B4-BE49-F238E27FC236}">
                <a16:creationId xmlns:a16="http://schemas.microsoft.com/office/drawing/2014/main" id="{22228AD2-1576-4E34-BD38-A89D08DF60FF}"/>
              </a:ext>
            </a:extLst>
          </p:cNvPr>
          <p:cNvSpPr>
            <a:spLocks noGrp="1"/>
          </p:cNvSpPr>
          <p:nvPr>
            <p:ph idx="1"/>
          </p:nvPr>
        </p:nvSpPr>
        <p:spPr>
          <a:xfrm>
            <a:off x="7325332" y="2429308"/>
            <a:ext cx="4631316" cy="3938101"/>
          </a:xfrm>
        </p:spPr>
        <p:txBody>
          <a:bodyPr>
            <a:normAutofit lnSpcReduction="10000"/>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First Nations University of Canada seeks to have an ongoing transformative impact through education based on a foundation of Indigenous Knowledge. The Regina campus is situated on the </a:t>
            </a:r>
            <a:r>
              <a:rPr kumimoji="0" lang="en-US" sz="2000" b="0" i="0" u="none" strike="noStrike" kern="1200" cap="none" spc="0" normalizeH="0" baseline="0" noProof="0" dirty="0" err="1">
                <a:ln>
                  <a:noFill/>
                </a:ln>
                <a:effectLst/>
                <a:uLnTx/>
                <a:uFillTx/>
                <a:ea typeface="+mn-ea"/>
                <a:cs typeface="+mn-cs"/>
              </a:rPr>
              <a:t>atim</a:t>
            </a:r>
            <a:r>
              <a:rPr kumimoji="0" lang="en-US" sz="2000" b="0" i="0" u="none" strike="noStrike" kern="1200" cap="none" spc="0" normalizeH="0" baseline="0" noProof="0" dirty="0">
                <a:ln>
                  <a:noFill/>
                </a:ln>
                <a:effectLst/>
                <a:uLnTx/>
                <a:uFillTx/>
                <a:ea typeface="+mn-ea"/>
                <a:cs typeface="+mn-cs"/>
              </a:rPr>
              <a:t> </a:t>
            </a:r>
            <a:r>
              <a:rPr kumimoji="0" lang="en-US" sz="2000" b="0" i="0" u="none" strike="noStrike" kern="1200" cap="none" spc="0" normalizeH="0" baseline="0" noProof="0" dirty="0" err="1">
                <a:ln>
                  <a:noFill/>
                </a:ln>
                <a:effectLst/>
                <a:uLnTx/>
                <a:uFillTx/>
                <a:ea typeface="+mn-ea"/>
                <a:cs typeface="+mn-cs"/>
              </a:rPr>
              <a:t>kâ-mihkosit</a:t>
            </a:r>
            <a:r>
              <a:rPr kumimoji="0" lang="en-US" sz="2000" b="0" i="0" u="none" strike="noStrike" kern="1200" cap="none" spc="0" normalizeH="0" baseline="0" noProof="0" dirty="0">
                <a:ln>
                  <a:noFill/>
                </a:ln>
                <a:effectLst/>
                <a:uLnTx/>
                <a:uFillTx/>
                <a:ea typeface="+mn-ea"/>
                <a:cs typeface="+mn-cs"/>
              </a:rPr>
              <a:t> (Red Dog) Urban Reserve, Star Blanket Cree Nation and Treaty 4 Territory. Star Blanket is the first </a:t>
            </a:r>
            <a:r>
              <a:rPr kumimoji="0" lang="en-US" sz="2000" b="0" i="0" u="none" strike="noStrike" kern="1200" cap="none" spc="0" normalizeH="0" baseline="0" noProof="0" dirty="0" err="1">
                <a:ln>
                  <a:noFill/>
                </a:ln>
                <a:effectLst/>
                <a:uLnTx/>
                <a:uFillTx/>
                <a:ea typeface="+mn-ea"/>
                <a:cs typeface="+mn-cs"/>
              </a:rPr>
              <a:t>First</a:t>
            </a:r>
            <a:r>
              <a:rPr kumimoji="0" lang="en-US" sz="2000" b="0" i="0" u="none" strike="noStrike" kern="1200" cap="none" spc="0" normalizeH="0" baseline="0" noProof="0" dirty="0">
                <a:ln>
                  <a:noFill/>
                </a:ln>
                <a:effectLst/>
                <a:uLnTx/>
                <a:uFillTx/>
                <a:ea typeface="+mn-ea"/>
                <a:cs typeface="+mn-cs"/>
              </a:rPr>
              <a:t> Nation in Canada to create an urban reserve specifically dedicated to the advancement of education.</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2000" b="1" i="0" u="sng" strike="noStrike" kern="1200" cap="none" spc="25" normalizeH="0" baseline="0" noProof="0" dirty="0">
                <a:ln>
                  <a:noFill/>
                </a:ln>
                <a:effectLst/>
                <a:uLnTx/>
                <a:uFillTx/>
                <a:ea typeface="Calibri" panose="020F0502020204030204" pitchFamily="34" charset="0"/>
                <a:cs typeface="Times New Roman" panose="02020603050405020304" pitchFamily="18" charset="0"/>
                <a:hlinkClick r:id="rId2"/>
              </a:rPr>
              <a:t>https://www.fnuniv.ca/wp-content/uploads/FNUniv_Self_Guided_Tour.pdf</a:t>
            </a:r>
            <a:endParaRPr kumimoji="0" lang="en-US" sz="20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endParaRPr>
          </a:p>
        </p:txBody>
      </p:sp>
      <p:pic>
        <p:nvPicPr>
          <p:cNvPr id="6" name="Picture 5" descr="A large building with a large building and a large building&#10;&#10;Description automatically generated with medium confidence">
            <a:extLst>
              <a:ext uri="{FF2B5EF4-FFF2-40B4-BE49-F238E27FC236}">
                <a16:creationId xmlns:a16="http://schemas.microsoft.com/office/drawing/2014/main" id="{6F2D843F-670A-F392-2298-349E4F1B282C}"/>
              </a:ext>
            </a:extLst>
          </p:cNvPr>
          <p:cNvPicPr>
            <a:picLocks noChangeAspect="1"/>
          </p:cNvPicPr>
          <p:nvPr/>
        </p:nvPicPr>
        <p:blipFill rotWithShape="1">
          <a:blip r:embed="rId3">
            <a:extLst>
              <a:ext uri="{28A0092B-C50C-407E-A947-70E740481C1C}">
                <a14:useLocalDpi xmlns:a14="http://schemas.microsoft.com/office/drawing/2010/main" val="0"/>
              </a:ext>
            </a:extLst>
          </a:blip>
          <a:srcRect l="3597" r="17864"/>
          <a:stretch/>
        </p:blipFill>
        <p:spPr>
          <a:xfrm>
            <a:off x="-1" y="10"/>
            <a:ext cx="7181613" cy="6857990"/>
          </a:xfrm>
          <a:prstGeom prst="rect">
            <a:avLst/>
          </a:prstGeom>
          <a:effectLst/>
        </p:spPr>
      </p:pic>
    </p:spTree>
    <p:extLst>
      <p:ext uri="{BB962C8B-B14F-4D97-AF65-F5344CB8AC3E}">
        <p14:creationId xmlns:p14="http://schemas.microsoft.com/office/powerpoint/2010/main" val="1952297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3A39F-2499-410D-9023-D8A0A4C6BF98}"/>
              </a:ext>
            </a:extLst>
          </p:cNvPr>
          <p:cNvSpPr>
            <a:spLocks noGrp="1"/>
          </p:cNvSpPr>
          <p:nvPr>
            <p:ph type="title"/>
          </p:nvPr>
        </p:nvSpPr>
        <p:spPr>
          <a:xfrm>
            <a:off x="838199" y="548464"/>
            <a:ext cx="3807187" cy="2228074"/>
          </a:xfrm>
        </p:spPr>
        <p:txBody>
          <a:bodyPr>
            <a:normAutofit/>
          </a:bodyPr>
          <a:lstStyle/>
          <a:p>
            <a:r>
              <a:rPr lang="en-US" sz="4000"/>
              <a:t>Example 7</a:t>
            </a:r>
            <a:br>
              <a:rPr lang="en-US" sz="4000" dirty="0"/>
            </a:br>
            <a:r>
              <a:rPr lang="en-US" sz="4000" b="1"/>
              <a:t>COMMUNITY / NON-PROFIT</a:t>
            </a:r>
            <a:endParaRPr lang="en-US" sz="4000" b="1" dirty="0"/>
          </a:p>
        </p:txBody>
      </p:sp>
      <p:sp>
        <p:nvSpPr>
          <p:cNvPr id="3" name="Content Placeholder 2">
            <a:extLst>
              <a:ext uri="{FF2B5EF4-FFF2-40B4-BE49-F238E27FC236}">
                <a16:creationId xmlns:a16="http://schemas.microsoft.com/office/drawing/2014/main" id="{D8C1555E-0E0F-48FE-B60E-AD4A6586EE26}"/>
              </a:ext>
            </a:extLst>
          </p:cNvPr>
          <p:cNvSpPr>
            <a:spLocks noGrp="1"/>
          </p:cNvSpPr>
          <p:nvPr>
            <p:ph idx="1"/>
          </p:nvPr>
        </p:nvSpPr>
        <p:spPr>
          <a:xfrm>
            <a:off x="838201" y="2962279"/>
            <a:ext cx="3799425" cy="3143241"/>
          </a:xfrm>
        </p:spPr>
        <p:txBody>
          <a:bodyPr>
            <a:normAutofit/>
          </a:bodyPr>
          <a:lstStyle/>
          <a:p>
            <a:r>
              <a:rPr lang="en-US" sz="1400"/>
              <a:t>Native Women’s Association of Canada in Hull is a National Organization representing and supporting the voice of Indigeous women, girls, gender-diverse individuals, inclusive of First Nations, Metis, and Inuit, status and non-status.</a:t>
            </a:r>
          </a:p>
          <a:p>
            <a:r>
              <a:rPr lang="en-US" sz="1400"/>
              <a:t>The various programs, political endeavours, and research efforts of the association can all be found at: </a:t>
            </a:r>
            <a:r>
              <a:rPr lang="en-US" sz="1400">
                <a:hlinkClick r:id="rId3"/>
              </a:rPr>
              <a:t>https://nwac.ca/about-us</a:t>
            </a:r>
            <a:endParaRPr lang="en-US" sz="1400"/>
          </a:p>
          <a:p>
            <a:r>
              <a:rPr lang="en-US" sz="1400"/>
              <a:t>Also, the centre where it is housed is worth a visit as it enacts the decolonizing mission of the association through its art gallery, live plant walls, and open atrium. </a:t>
            </a:r>
            <a:r>
              <a:rPr lang="en-US" sz="1400">
                <a:hlinkClick r:id="rId4"/>
              </a:rPr>
              <a:t>https://youtu.be/Znf-sKQyeB4</a:t>
            </a:r>
            <a:endParaRPr lang="en-US" sz="1400"/>
          </a:p>
        </p:txBody>
      </p:sp>
      <p:pic>
        <p:nvPicPr>
          <p:cNvPr id="6" name="Picture 5" descr="A person standing in a room with plants and a table&#10;&#10;Description automatically generated">
            <a:extLst>
              <a:ext uri="{FF2B5EF4-FFF2-40B4-BE49-F238E27FC236}">
                <a16:creationId xmlns:a16="http://schemas.microsoft.com/office/drawing/2014/main" id="{A536AE81-A7B2-524E-0A67-6118DD29BEDB}"/>
              </a:ext>
            </a:extLst>
          </p:cNvPr>
          <p:cNvPicPr>
            <a:picLocks noChangeAspect="1"/>
          </p:cNvPicPr>
          <p:nvPr/>
        </p:nvPicPr>
        <p:blipFill rotWithShape="1">
          <a:blip r:embed="rId5">
            <a:extLst>
              <a:ext uri="{28A0092B-C50C-407E-A947-70E740481C1C}">
                <a14:useLocalDpi xmlns:a14="http://schemas.microsoft.com/office/drawing/2010/main" val="0"/>
              </a:ext>
            </a:extLst>
          </a:blip>
          <a:srcRect l="20608" r="853"/>
          <a:stretch/>
        </p:blipFill>
        <p:spPr>
          <a:xfrm>
            <a:off x="5010386" y="10"/>
            <a:ext cx="7181613" cy="6857990"/>
          </a:xfrm>
          <a:prstGeom prst="rect">
            <a:avLst/>
          </a:prstGeom>
          <a:effectLst/>
        </p:spPr>
      </p:pic>
    </p:spTree>
    <p:extLst>
      <p:ext uri="{BB962C8B-B14F-4D97-AF65-F5344CB8AC3E}">
        <p14:creationId xmlns:p14="http://schemas.microsoft.com/office/powerpoint/2010/main" val="447107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nt">
            <a:extLst>
              <a:ext uri="{FF2B5EF4-FFF2-40B4-BE49-F238E27FC236}">
                <a16:creationId xmlns:a16="http://schemas.microsoft.com/office/drawing/2014/main" id="{3B1FBD85-8991-2A31-6956-1A07186D5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13367" y="-2"/>
            <a:ext cx="1078633"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252BC7B-4F7B-6E34-71DB-D06EFE32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6" y="0"/>
            <a:ext cx="11423904"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2F97F52-C578-5AB2-B699-50008FCBA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0" y="0"/>
            <a:ext cx="11427028" cy="2284810"/>
          </a:xfrm>
          <a:prstGeom prst="rect">
            <a:avLst/>
          </a:prstGeom>
          <a:ln>
            <a:noFill/>
          </a:ln>
          <a:effectLst>
            <a:outerShdw blurRad="304800" dist="114300" dir="5460000" sx="92000" sy="92000" algn="t" rotWithShape="0">
              <a:srgbClr val="000000">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C330F0-B4B1-9392-A9E7-6BC9A8BD30AB}"/>
              </a:ext>
            </a:extLst>
          </p:cNvPr>
          <p:cNvSpPr>
            <a:spLocks noGrp="1"/>
          </p:cNvSpPr>
          <p:nvPr>
            <p:ph type="title"/>
          </p:nvPr>
        </p:nvSpPr>
        <p:spPr>
          <a:xfrm>
            <a:off x="761800" y="429490"/>
            <a:ext cx="9589765" cy="1432273"/>
          </a:xfrm>
        </p:spPr>
        <p:txBody>
          <a:bodyPr>
            <a:normAutofit/>
          </a:bodyPr>
          <a:lstStyle/>
          <a:p>
            <a:r>
              <a:rPr lang="fr-CA" sz="4800"/>
              <a:t>Image credits</a:t>
            </a:r>
            <a:endParaRPr lang="en-US" sz="4800"/>
          </a:p>
        </p:txBody>
      </p:sp>
      <p:sp>
        <p:nvSpPr>
          <p:cNvPr id="3" name="Content Placeholder 2">
            <a:extLst>
              <a:ext uri="{FF2B5EF4-FFF2-40B4-BE49-F238E27FC236}">
                <a16:creationId xmlns:a16="http://schemas.microsoft.com/office/drawing/2014/main" id="{ADF077B4-1E39-8402-B573-9C1B60404576}"/>
              </a:ext>
            </a:extLst>
          </p:cNvPr>
          <p:cNvSpPr>
            <a:spLocks noGrp="1"/>
          </p:cNvSpPr>
          <p:nvPr>
            <p:ph idx="1"/>
          </p:nvPr>
        </p:nvSpPr>
        <p:spPr>
          <a:xfrm>
            <a:off x="761800" y="2880155"/>
            <a:ext cx="9590349" cy="3382498"/>
          </a:xfrm>
        </p:spPr>
        <p:txBody>
          <a:bodyPr anchor="ctr">
            <a:normAutofit/>
          </a:bodyPr>
          <a:lstStyle/>
          <a:p>
            <a:pPr marL="0" indent="0">
              <a:buNone/>
            </a:pPr>
            <a:r>
              <a:rPr lang="en-US" sz="1700">
                <a:hlinkClick r:id="rId2"/>
              </a:rPr>
              <a:t>The Alaska Native Medical Center in Anchorage </a:t>
            </a:r>
            <a:r>
              <a:rPr lang="en-US" sz="1700"/>
              <a:t>by Joey Mendolia/Alaska Public Media</a:t>
            </a:r>
            <a:endParaRPr lang="en-US" sz="1700" b="1"/>
          </a:p>
          <a:p>
            <a:pPr marL="0" indent="0">
              <a:buNone/>
            </a:pPr>
            <a:r>
              <a:rPr lang="en-US" sz="1700">
                <a:hlinkClick r:id="rId3"/>
              </a:rPr>
              <a:t>Adrian Hayle’s mural </a:t>
            </a:r>
            <a:r>
              <a:rPr lang="en-US" sz="1700"/>
              <a:t>by Farah Aldaghestani</a:t>
            </a:r>
          </a:p>
          <a:p>
            <a:pPr marL="0" indent="0">
              <a:buNone/>
            </a:pPr>
            <a:r>
              <a:rPr lang="en-US" sz="1700">
                <a:hlinkClick r:id="rId4"/>
              </a:rPr>
              <a:t>Wabano Centre </a:t>
            </a:r>
            <a:r>
              <a:rPr lang="en-US" sz="1700"/>
              <a:t>– Ottawa by Naevius Varius </a:t>
            </a:r>
          </a:p>
          <a:p>
            <a:pPr marL="0" indent="0">
              <a:buNone/>
            </a:pPr>
            <a:r>
              <a:rPr lang="en-US" sz="1700">
                <a:hlinkClick r:id="rId5"/>
              </a:rPr>
              <a:t>Nia Centre for the Arts </a:t>
            </a:r>
            <a:r>
              <a:rPr lang="en-US" sz="1700"/>
              <a:t>by Nia Centre for the Arts</a:t>
            </a:r>
          </a:p>
          <a:p>
            <a:pPr marL="0" indent="0">
              <a:buNone/>
            </a:pPr>
            <a:r>
              <a:rPr lang="en-US" sz="1700">
                <a:hlinkClick r:id="rId6"/>
              </a:rPr>
              <a:t>Chinese and Southeast Asian Legal Clinic </a:t>
            </a:r>
            <a:r>
              <a:rPr lang="en-US" sz="1700"/>
              <a:t>by Chinese and Southeast Asian Legal Clinic</a:t>
            </a:r>
          </a:p>
          <a:p>
            <a:pPr marL="0" indent="0">
              <a:buNone/>
            </a:pPr>
            <a:r>
              <a:rPr lang="en-US" sz="1700">
                <a:hlinkClick r:id="rId7"/>
              </a:rPr>
              <a:t>Exterior Façade of the University’s Regina Campus </a:t>
            </a:r>
            <a:r>
              <a:rPr lang="en-US" sz="1700"/>
              <a:t>by Daryl Mitchell</a:t>
            </a:r>
          </a:p>
          <a:p>
            <a:pPr marL="0" indent="0">
              <a:buNone/>
            </a:pPr>
            <a:r>
              <a:rPr lang="en-US" sz="1700">
                <a:hlinkClick r:id="rId8"/>
              </a:rPr>
              <a:t>Indigenous elder Alma Brooks, from Wolastoq territory in New Brunswick, stands beside a sculpture made from a single piece of wood that anchors the new vast meeting room on the main floor of the new Social, Cultural and Economic Innovation Centre of the Native Women's Association of Canada in Gatineau </a:t>
            </a:r>
            <a:r>
              <a:rPr lang="en-US" sz="1700"/>
              <a:t>by Julie Oliver /Postmedia</a:t>
            </a:r>
          </a:p>
        </p:txBody>
      </p:sp>
    </p:spTree>
    <p:extLst>
      <p:ext uri="{BB962C8B-B14F-4D97-AF65-F5344CB8AC3E}">
        <p14:creationId xmlns:p14="http://schemas.microsoft.com/office/powerpoint/2010/main" val="3587756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9affe72-9303-4054-9548-f6ec85ec122f" xsi:nil="true"/>
    <lcf76f155ced4ddcb4097134ff3c332f xmlns="c57b8817-7f4b-48f8-89c1-bf316c8b9b3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5A538FFDF0244B80CBB83E13FCBB84" ma:contentTypeVersion="13" ma:contentTypeDescription="Create a new document." ma:contentTypeScope="" ma:versionID="6a47135dc50eb20cd5614de8ee0f629f">
  <xsd:schema xmlns:xsd="http://www.w3.org/2001/XMLSchema" xmlns:xs="http://www.w3.org/2001/XMLSchema" xmlns:p="http://schemas.microsoft.com/office/2006/metadata/properties" xmlns:ns2="c57b8817-7f4b-48f8-89c1-bf316c8b9b3e" xmlns:ns3="c9affe72-9303-4054-9548-f6ec85ec122f" targetNamespace="http://schemas.microsoft.com/office/2006/metadata/properties" ma:root="true" ma:fieldsID="92d6f69e58a22f56eb660d8e97f5f7ef" ns2:_="" ns3:_="">
    <xsd:import namespace="c57b8817-7f4b-48f8-89c1-bf316c8b9b3e"/>
    <xsd:import namespace="c9affe72-9303-4054-9548-f6ec85ec12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7b8817-7f4b-48f8-89c1-bf316c8b9b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e912d4b-de81-4840-8b6d-1f506001ebce"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affe72-9303-4054-9548-f6ec85ec12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65c1954-4590-4504-bf15-cb72e6c2a327}" ma:internalName="TaxCatchAll" ma:showField="CatchAllData" ma:web="c9affe72-9303-4054-9548-f6ec85ec12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AFEE92-7769-4A9A-B103-3792106C94D8}">
  <ds:schemaRefs>
    <ds:schemaRef ds:uri="http://schemas.microsoft.com/sharepoint/v3/contenttype/forms"/>
  </ds:schemaRefs>
</ds:datastoreItem>
</file>

<file path=customXml/itemProps2.xml><?xml version="1.0" encoding="utf-8"?>
<ds:datastoreItem xmlns:ds="http://schemas.openxmlformats.org/officeDocument/2006/customXml" ds:itemID="{DFB6304B-88DC-4218-9D79-EA0A16D6CACD}">
  <ds:schemaRefs>
    <ds:schemaRef ds:uri="http://purl.org/dc/dcmitype/"/>
    <ds:schemaRef ds:uri="c9affe72-9303-4054-9548-f6ec85ec122f"/>
    <ds:schemaRef ds:uri="http://purl.org/dc/elements/1.1/"/>
    <ds:schemaRef ds:uri="c57b8817-7f4b-48f8-89c1-bf316c8b9b3e"/>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A27B31A-845B-4505-8D69-8F2D47D0B5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7b8817-7f4b-48f8-89c1-bf316c8b9b3e"/>
    <ds:schemaRef ds:uri="c9affe72-9303-4054-9548-f6ec85ec12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5840</TotalTime>
  <Words>714</Words>
  <Application>Microsoft Office PowerPoint</Application>
  <PresentationFormat>Widescreen</PresentationFormat>
  <Paragraphs>41</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Innovative Institutions</vt:lpstr>
      <vt:lpstr>Example 1 HEALTHCARE</vt:lpstr>
      <vt:lpstr>Example 2 URBAN PLANNING</vt:lpstr>
      <vt:lpstr>Example 3 HEALTHCARE</vt:lpstr>
      <vt:lpstr>Example 4 ARTS</vt:lpstr>
      <vt:lpstr>Example 5 LAW</vt:lpstr>
      <vt:lpstr>Example 6 EDUCATION</vt:lpstr>
      <vt:lpstr>Example 7 COMMUNITY / NON-PROFIT</vt:lpstr>
      <vt:lpstr>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Class</dc:title>
  <dc:creator>Langston Jessica</dc:creator>
  <cp:lastModifiedBy>Natalie Gibb</cp:lastModifiedBy>
  <cp:revision>18</cp:revision>
  <dcterms:created xsi:type="dcterms:W3CDTF">2022-02-09T00:01:05Z</dcterms:created>
  <dcterms:modified xsi:type="dcterms:W3CDTF">2024-05-31T15:11:03Z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0x0101002D5A538FFDF0244B80CBB83E13FCBB84</vt:lpwstr>
  </property>
</Properties>
</file>